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9" d="100"/>
          <a:sy n="99" d="100"/>
        </p:scale>
        <p:origin x="129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zharalam94/IBM-Applied-Data-Science-Capstone-Project/blob/766e1cfb0b7f94daa0c093e2ee1d9233c3dd5281/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haralam94/IBM-Applied-Data-Science-Capstone-Project/blob/766e1cfb0b7f94daa0c093e2ee1d9233c3dd5281/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haralam94/IBM-Applied-Data-Science-Capstone-Project/blob/766e1cfb0b7f94daa0c093e2ee1d9233c3dd5281/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zharalam94/IBM-Applied-Data-Science-Capstone-Project/blob/766e1cfb0b7f94daa0c093e2ee1d9233c3dd5281/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haralam94/IBM-Applied-Data-Science-Capstone-Project/blob/766e1cfb0b7f94daa0c093e2ee1d9233c3dd5281/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zharalam94/IBM-Applied-Data-Science-Capstone-Project/blob/766e1cfb0b7f94daa0c093e2ee1d9233c3dd5281/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zharalam94/IBM-Applied-Data-Science-Capstone-Project/blob/b179de166ad84e42e72699bf89a1ce1546b9d3b3/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zharalam94/IBM-Applied-Data-Science-Capstone-Project/blob/766e1cfb0b7f94daa0c093e2ee1d9233c3dd5281/Data%20Collection%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663176"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Muhammad Azhar Alam</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20-May-2023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9117"/>
            <a:ext cx="5120650" cy="4854305"/>
          </a:xfrm>
          <a:prstGeom prst="rect">
            <a:avLst/>
          </a:prstGeom>
        </p:spPr>
        <p:txBody>
          <a:bodyPr/>
          <a:lstStyle/>
          <a:p>
            <a:r>
              <a:rPr lang="en-US" sz="2200" dirty="0" smtClean="0">
                <a:solidFill>
                  <a:schemeClr val="accent3">
                    <a:lumMod val="25000"/>
                  </a:schemeClr>
                </a:solidFill>
                <a:latin typeface="Abadi" panose="020B0604020104020204" pitchFamily="34" charset="0"/>
              </a:rPr>
              <a:t>Calculated site launches and frequency of each orbit occurrence.</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smtClean="0">
                <a:solidFill>
                  <a:schemeClr val="accent3">
                    <a:lumMod val="25000"/>
                  </a:schemeClr>
                </a:solidFill>
                <a:latin typeface="Abadi" panose="020B0604020104020204" pitchFamily="34" charset="0"/>
              </a:rPr>
              <a:t>Outcome label results are converted to CSV.</a:t>
            </a:r>
            <a:endParaRPr lang="en-US" sz="22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://github.com/azharalam94/IBM-Applied-Data-Science-Capstone-Project/blob/766e1cfb0b7f94daa0c093e2ee1d9233c3dd5281/Data%20Wrangling.ipynb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p:cNvPicPr>
            <a:picLocks noChangeAspect="1"/>
          </p:cNvPicPr>
          <p:nvPr/>
        </p:nvPicPr>
        <p:blipFill>
          <a:blip r:embed="rId4"/>
          <a:stretch>
            <a:fillRect/>
          </a:stretch>
        </p:blipFill>
        <p:spPr>
          <a:xfrm>
            <a:off x="6314356" y="1517780"/>
            <a:ext cx="5747367" cy="3545105"/>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1916"/>
            <a:ext cx="10616675" cy="2723949"/>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Data is visualized considering different parameters like Flight Number Vs Launch Site, Success Rate Vs Year, Class Vs Orbit etc.</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://github.com/azharalam94/IBM-Applied-Data-Science-Capstone-Project/blob/766e1cfb0b7f94daa0c093e2ee1d9233c3dd5281/EDA%20with%20Data%20Visualization.ipynb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p:cNvPicPr>
            <a:picLocks noChangeAspect="1"/>
          </p:cNvPicPr>
          <p:nvPr/>
        </p:nvPicPr>
        <p:blipFill>
          <a:blip r:embed="rId4"/>
          <a:stretch>
            <a:fillRect/>
          </a:stretch>
        </p:blipFill>
        <p:spPr>
          <a:xfrm>
            <a:off x="7844589" y="4526539"/>
            <a:ext cx="3224463" cy="1936092"/>
          </a:xfrm>
          <a:prstGeom prst="rect">
            <a:avLst/>
          </a:prstGeom>
        </p:spPr>
      </p:pic>
      <p:pic>
        <p:nvPicPr>
          <p:cNvPr id="7" name="Picture 6"/>
          <p:cNvPicPr>
            <a:picLocks noChangeAspect="1"/>
          </p:cNvPicPr>
          <p:nvPr/>
        </p:nvPicPr>
        <p:blipFill>
          <a:blip r:embed="rId5"/>
          <a:stretch>
            <a:fillRect/>
          </a:stretch>
        </p:blipFill>
        <p:spPr>
          <a:xfrm>
            <a:off x="375386" y="4526539"/>
            <a:ext cx="3269118" cy="1936092"/>
          </a:xfrm>
          <a:prstGeom prst="rect">
            <a:avLst/>
          </a:prstGeom>
        </p:spPr>
      </p:pic>
      <p:pic>
        <p:nvPicPr>
          <p:cNvPr id="8" name="Picture 7"/>
          <p:cNvPicPr>
            <a:picLocks noChangeAspect="1"/>
          </p:cNvPicPr>
          <p:nvPr/>
        </p:nvPicPr>
        <p:blipFill>
          <a:blip r:embed="rId6"/>
          <a:stretch>
            <a:fillRect/>
          </a:stretch>
        </p:blipFill>
        <p:spPr>
          <a:xfrm>
            <a:off x="3965610" y="4526539"/>
            <a:ext cx="3414112" cy="19342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9840"/>
            <a:ext cx="4206251" cy="476807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a:t>
            </a:r>
            <a:r>
              <a:rPr lang="en-US" sz="2200" dirty="0" smtClean="0">
                <a:solidFill>
                  <a:schemeClr val="accent3">
                    <a:lumMod val="25000"/>
                  </a:schemeClr>
                </a:solidFill>
                <a:latin typeface="Abadi"/>
              </a:rPr>
              <a:t>used </a:t>
            </a:r>
            <a:r>
              <a:rPr lang="en-US" sz="2200" dirty="0" err="1" smtClean="0">
                <a:solidFill>
                  <a:schemeClr val="accent3">
                    <a:lumMod val="25000"/>
                  </a:schemeClr>
                </a:solidFill>
                <a:latin typeface="Abadi"/>
              </a:rPr>
              <a:t>Jupyter</a:t>
            </a:r>
            <a:r>
              <a:rPr lang="en-US" sz="2200" dirty="0" smtClean="0">
                <a:solidFill>
                  <a:schemeClr val="accent3">
                    <a:lumMod val="25000"/>
                  </a:schemeClr>
                </a:solidFill>
                <a:latin typeface="Abadi"/>
              </a:rPr>
              <a:t> notebook to write SQL queries.</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://github.com/azharalam94/IBM-Applied-Data-Science-Capstone-Project/blob/766e1cfb0b7f94daa0c093e2ee1d9233c3dd5281/EDA%20with%20SQL.ipynb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p:cNvPicPr>
            <a:picLocks noChangeAspect="1"/>
          </p:cNvPicPr>
          <p:nvPr/>
        </p:nvPicPr>
        <p:blipFill>
          <a:blip r:embed="rId4"/>
          <a:stretch>
            <a:fillRect/>
          </a:stretch>
        </p:blipFill>
        <p:spPr>
          <a:xfrm>
            <a:off x="5159136" y="1389840"/>
            <a:ext cx="6798694" cy="4308316"/>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34164"/>
            <a:ext cx="10619772" cy="481147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a:t>
            </a:r>
            <a:r>
              <a:rPr lang="en-US" sz="2200" dirty="0" smtClean="0">
                <a:solidFill>
                  <a:schemeClr val="accent3">
                    <a:lumMod val="25000"/>
                  </a:schemeClr>
                </a:solidFill>
                <a:latin typeface="Abadi" panose="020B0604020104020204" pitchFamily="34" charset="0"/>
              </a:rPr>
              <a:t>identified </a:t>
            </a:r>
            <a:r>
              <a:rPr lang="en-US" sz="2200" dirty="0">
                <a:solidFill>
                  <a:schemeClr val="accent3">
                    <a:lumMod val="25000"/>
                  </a:schemeClr>
                </a:solidFill>
                <a:latin typeface="Abadi" panose="020B0604020104020204" pitchFamily="34" charset="0"/>
              </a:rPr>
              <a:t>launch sites </a:t>
            </a:r>
            <a:r>
              <a:rPr lang="en-US" sz="2200" dirty="0" smtClean="0">
                <a:solidFill>
                  <a:schemeClr val="accent3">
                    <a:lumMod val="25000"/>
                  </a:schemeClr>
                </a:solidFill>
                <a:latin typeface="Abadi" panose="020B0604020104020204" pitchFamily="34" charset="0"/>
              </a:rPr>
              <a:t>have probability of relatively </a:t>
            </a:r>
            <a:r>
              <a:rPr lang="en-US" sz="2200" dirty="0">
                <a:solidFill>
                  <a:schemeClr val="accent3">
                    <a:lumMod val="25000"/>
                  </a:schemeClr>
                </a:solidFill>
                <a:latin typeface="Abadi" panose="020B0604020104020204" pitchFamily="34" charset="0"/>
              </a:rPr>
              <a:t>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a:lnSpc>
                <a:spcPct val="100000"/>
              </a:lnSpc>
              <a:spcBef>
                <a:spcPts val="1400"/>
              </a:spcBef>
            </a:pPr>
            <a:r>
              <a:rPr lang="en-US" sz="2200" dirty="0">
                <a:solidFill>
                  <a:schemeClr val="accent3">
                    <a:lumMod val="25000"/>
                  </a:schemeClr>
                </a:solidFill>
                <a:latin typeface="Abadi" panose="020B0604020104020204" pitchFamily="34" charset="0"/>
              </a:rPr>
              <a:t>Are launch sites near railways, highways and coastlines.</a:t>
            </a:r>
          </a:p>
          <a:p>
            <a:pPr>
              <a:lnSpc>
                <a:spcPct val="100000"/>
              </a:lnSpc>
              <a:spcBef>
                <a:spcPts val="1400"/>
              </a:spcBef>
            </a:pPr>
            <a:r>
              <a:rPr lang="en-US" sz="2200" dirty="0">
                <a:solidFill>
                  <a:schemeClr val="accent3">
                    <a:lumMod val="25000"/>
                  </a:schemeClr>
                </a:solidFill>
                <a:latin typeface="Abadi" panose="020B0604020104020204" pitchFamily="34" charset="0"/>
              </a:rPr>
              <a:t>Do launch sites keep certain distance away from cities.</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://github.com/azharalam94/IBM-Applied-Data-Science-Capstone-Project/blob/766e1cfb0b7f94daa0c093e2ee1d9233c3dd5281/Interactive%20Visual%20Analytics%20with%20Folium%20lab.ipynb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Dashboard was interactive and offered visuals of different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Pie charts and scatter plots were plotted with different booster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://github.com/azharalam94/IBM-Applied-Data-Science-Capstone-Project/blob/766e1cfb0b7f94daa0c093e2ee1d9233c3dd5281/spacex_dash_app.py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err="1" smtClean="0">
                <a:solidFill>
                  <a:schemeClr val="accent3">
                    <a:lumMod val="25000"/>
                  </a:schemeClr>
                </a:solidFill>
                <a:latin typeface="Abadi" panose="020B0604020104020204" pitchFamily="34" charset="0"/>
              </a:rPr>
              <a:t>Numpy</a:t>
            </a:r>
            <a:r>
              <a:rPr lang="en-US" sz="2200" dirty="0" smtClean="0">
                <a:solidFill>
                  <a:schemeClr val="accent3">
                    <a:lumMod val="25000"/>
                  </a:schemeClr>
                </a:solidFill>
                <a:latin typeface="Abadi" panose="020B0604020104020204" pitchFamily="34" charset="0"/>
              </a:rPr>
              <a:t> and Pandas libraries are used.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Machine Learning models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Worked on model improvement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://github.com/azharalam94/IBM-Applied-Data-Science-Capstone-Project/blob/766e1cfb0b7f94daa0c093e2ee1d9233c3dd5281/Machine%20Learning%20Prediction.ipynb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Plot shows relationship between Flight Number and Launch Site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5070607" y="1547729"/>
            <a:ext cx="6387366" cy="401781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204887"/>
          </a:xfrm>
          <a:prstGeom prst="rect">
            <a:avLst/>
          </a:prstGeom>
        </p:spPr>
        <p:txBody>
          <a:bodyPr>
            <a:normAutofit fontScale="92500" lnSpcReduction="10000"/>
          </a:bodyPr>
          <a:lstStyle/>
          <a:p>
            <a:pPr>
              <a:lnSpc>
                <a:spcPct val="100000"/>
              </a:lnSpc>
              <a:spcBef>
                <a:spcPts val="1400"/>
              </a:spcBef>
            </a:pPr>
            <a:r>
              <a:rPr lang="en-US" dirty="0" smtClean="0"/>
              <a:t>Probability of success rate is higher after 7000 kg</a:t>
            </a:r>
          </a:p>
          <a:p>
            <a:pPr>
              <a:lnSpc>
                <a:spcPct val="100000"/>
              </a:lnSpc>
              <a:spcBef>
                <a:spcPts val="1400"/>
              </a:spcBef>
            </a:pPr>
            <a:r>
              <a:rPr lang="en-US" dirty="0" smtClean="0"/>
              <a:t>There </a:t>
            </a:r>
            <a:r>
              <a:rPr lang="en-US" dirty="0"/>
              <a:t>is no clear</a:t>
            </a:r>
            <a:br>
              <a:rPr lang="en-US" dirty="0"/>
            </a:br>
            <a:r>
              <a:rPr lang="en-US" dirty="0"/>
              <a:t>pattern to say the launch</a:t>
            </a:r>
            <a:br>
              <a:rPr lang="en-US" dirty="0"/>
            </a:br>
            <a:r>
              <a:rPr lang="en-US" dirty="0"/>
              <a:t>site is dependent to the </a:t>
            </a:r>
            <a:r>
              <a:rPr lang="en-US" dirty="0" smtClean="0"/>
              <a:t>payload </a:t>
            </a:r>
            <a:r>
              <a:rPr lang="en-US" dirty="0"/>
              <a:t>mass for the </a:t>
            </a:r>
            <a:r>
              <a:rPr lang="en-US" dirty="0" smtClean="0"/>
              <a:t>success rate</a:t>
            </a:r>
            <a:r>
              <a:rPr lang="en-US" sz="2400" dirty="0" smtClean="0"/>
              <a:t> </a:t>
            </a:r>
            <a:r>
              <a:rPr lang="en-US" sz="2400" dirty="0"/>
              <a:t/>
            </a:r>
            <a:br>
              <a:rPr lang="en-US" sz="2400" dirty="0"/>
            </a:b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p:cNvPicPr>
            <a:picLocks noChangeAspect="1"/>
          </p:cNvPicPr>
          <p:nvPr/>
        </p:nvPicPr>
        <p:blipFill>
          <a:blip r:embed="rId3"/>
          <a:stretch>
            <a:fillRect/>
          </a:stretch>
        </p:blipFill>
        <p:spPr>
          <a:xfrm>
            <a:off x="5361272" y="1463091"/>
            <a:ext cx="6006164" cy="41870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4877413" y="1837003"/>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Plot shows Flight </a:t>
            </a:r>
            <a:r>
              <a:rPr lang="en-US" sz="2200" dirty="0">
                <a:solidFill>
                  <a:schemeClr val="accent3">
                    <a:lumMod val="25000"/>
                  </a:schemeClr>
                </a:solidFill>
                <a:latin typeface="Abadi" panose="020B0604020104020204" pitchFamily="34" charset="0"/>
              </a:rPr>
              <a:t>Number vs. Orbit type. We observe that in the LEO orbit, success is </a:t>
            </a:r>
            <a:r>
              <a:rPr lang="en-US" sz="2200" dirty="0" smtClean="0">
                <a:solidFill>
                  <a:schemeClr val="accent3">
                    <a:lumMod val="25000"/>
                  </a:schemeClr>
                </a:solidFill>
                <a:latin typeface="Abadi" panose="020B0604020104020204" pitchFamily="34" charset="0"/>
              </a:rPr>
              <a:t>higher related </a:t>
            </a:r>
            <a:r>
              <a:rPr lang="en-US" sz="2200" dirty="0">
                <a:solidFill>
                  <a:schemeClr val="accent3">
                    <a:lumMod val="25000"/>
                  </a:schemeClr>
                </a:solidFill>
                <a:latin typeface="Abadi" panose="020B0604020104020204" pitchFamily="34" charset="0"/>
              </a:rPr>
              <a:t>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718770" y="1414914"/>
            <a:ext cx="5566841" cy="428344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883226" y="1357213"/>
            <a:ext cx="5402385" cy="439884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observe that success rate since 2013 kept on increasing till </a:t>
            </a:r>
            <a:r>
              <a:rPr lang="en-US" sz="2200" dirty="0" smtClean="0">
                <a:latin typeface="Abadi" panose="020B0604020104020204" pitchFamily="34" charset="0"/>
              </a:rPr>
              <a:t>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5154062" y="1755353"/>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42622" cy="3612649"/>
          </a:xfrm>
          <a:prstGeom prst="rect">
            <a:avLst/>
          </a:prstGeom>
        </p:spPr>
        <p:txBody>
          <a:bodyPr>
            <a:normAutofit/>
          </a:bodyPr>
          <a:lstStyle/>
          <a:p>
            <a:pPr>
              <a:spcBef>
                <a:spcPts val="1400"/>
              </a:spcBef>
            </a:pPr>
            <a:r>
              <a:rPr lang="en-US" sz="2200" dirty="0">
                <a:latin typeface="Abadi" panose="020B0604020104020204" pitchFamily="34" charset="0"/>
              </a:rPr>
              <a:t>U</a:t>
            </a:r>
            <a:r>
              <a:rPr lang="en-US" sz="2200" dirty="0" smtClean="0">
                <a:latin typeface="Abadi" panose="020B0604020104020204" pitchFamily="34" charset="0"/>
              </a:rPr>
              <a:t>sed </a:t>
            </a:r>
            <a:r>
              <a:rPr lang="en-US" sz="2200" dirty="0">
                <a:latin typeface="Abadi" panose="020B0604020104020204" pitchFamily="34" charset="0"/>
              </a:rPr>
              <a:t>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a:t>
            </a:r>
            <a:r>
              <a:rPr lang="en-US" sz="2200" dirty="0" err="1">
                <a:latin typeface="Abadi" panose="020B0604020104020204" pitchFamily="34" charset="0"/>
              </a:rPr>
              <a:t>SpaceX</a:t>
            </a:r>
            <a:r>
              <a:rPr lang="en-US" sz="2200" dirty="0">
                <a:latin typeface="Abadi" panose="020B0604020104020204" pitchFamily="34" charset="0"/>
              </a:rPr>
              <a:t> data.</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5638197" y="1559694"/>
            <a:ext cx="5819775" cy="32766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41697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Query to </a:t>
            </a:r>
            <a:r>
              <a:rPr lang="en-US" sz="2200" dirty="0">
                <a:solidFill>
                  <a:schemeClr val="accent3">
                    <a:lumMod val="25000"/>
                  </a:schemeClr>
                </a:solidFill>
                <a:latin typeface="Abadi" panose="020B0604020104020204" pitchFamily="34" charset="0"/>
              </a:rPr>
              <a:t>display 5 records where launch sites begin with `CCA</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5137384" y="1535088"/>
            <a:ext cx="6868630" cy="404309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05221" cy="1408463"/>
          </a:xfrm>
          <a:prstGeom prst="rect">
            <a:avLst/>
          </a:prstGeom>
        </p:spPr>
        <p:txBody>
          <a:bodyPr>
            <a:normAutofit/>
          </a:bodyPr>
          <a:lstStyle/>
          <a:p>
            <a:pPr>
              <a:lnSpc>
                <a:spcPct val="100000"/>
              </a:lnSpc>
              <a:spcBef>
                <a:spcPts val="1400"/>
              </a:spcBef>
            </a:pPr>
            <a:r>
              <a:rPr lang="en-US" sz="2200" dirty="0" err="1" smtClean="0">
                <a:solidFill>
                  <a:schemeClr val="accent3">
                    <a:lumMod val="25000"/>
                  </a:schemeClr>
                </a:solidFill>
                <a:latin typeface="Abadi" panose="020B0604020104020204" pitchFamily="34" charset="0"/>
              </a:rPr>
              <a:t>Tpayload</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carried by boosters from NASA </a:t>
            </a:r>
            <a:r>
              <a:rPr lang="en-US" sz="2200" dirty="0" smtClean="0">
                <a:solidFill>
                  <a:schemeClr val="accent3">
                    <a:lumMod val="25000"/>
                  </a:schemeClr>
                </a:solidFill>
                <a:latin typeface="Abadi" panose="020B0604020104020204" pitchFamily="34" charset="0"/>
              </a:rPr>
              <a:t>is 45596</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974006" y="3609110"/>
            <a:ext cx="9801225" cy="19621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25625"/>
            <a:ext cx="10212415" cy="1687596"/>
          </a:xfrm>
          <a:prstGeom prst="rect">
            <a:avLst/>
          </a:prstGeom>
        </p:spPr>
        <p:txBody>
          <a:bodyPr>
            <a:normAutofit/>
          </a:bodyPr>
          <a:lstStyle/>
          <a:p>
            <a:pPr>
              <a:spcBef>
                <a:spcPts val="1400"/>
              </a:spcBef>
            </a:pPr>
            <a:r>
              <a:rPr lang="en-US" sz="2400" dirty="0" smtClean="0">
                <a:latin typeface="Abadi" panose="020B0604020104020204" pitchFamily="34" charset="0"/>
              </a:rPr>
              <a:t>SQL query for Average Payload Mass </a:t>
            </a:r>
            <a:r>
              <a:rPr lang="en-US" sz="2400" dirty="0">
                <a:latin typeface="Abadi" panose="020B0604020104020204" pitchFamily="34" charset="0"/>
              </a:rPr>
              <a:t>carried by booster version F9 v1.1 as 2928.4</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993657" y="3743576"/>
            <a:ext cx="9877425" cy="21621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11852"/>
          </a:xfrm>
          <a:prstGeom prst="rect">
            <a:avLst/>
          </a:prstGeom>
        </p:spPr>
        <p:txBody>
          <a:bodyPr lIns="91440" tIns="45720" rIns="91440" bIns="45720" anchor="t">
            <a:normAutofit/>
          </a:bodyPr>
          <a:lstStyle/>
          <a:p>
            <a:pPr>
              <a:spcBef>
                <a:spcPts val="1400"/>
              </a:spcBef>
            </a:pPr>
            <a:r>
              <a:rPr lang="en-US" sz="2400" dirty="0" smtClean="0">
                <a:latin typeface="Abadi" panose="020B0604020104020204" pitchFamily="34" charset="0"/>
              </a:rPr>
              <a:t>First </a:t>
            </a:r>
            <a:r>
              <a:rPr lang="en-US" sz="2400" dirty="0">
                <a:latin typeface="Abadi" panose="020B0604020104020204" pitchFamily="34" charset="0"/>
              </a:rPr>
              <a:t>successful landing outcome on ground pad was </a:t>
            </a:r>
            <a:r>
              <a:rPr lang="en-US" sz="2400" dirty="0" smtClean="0">
                <a:latin typeface="Abadi" panose="020B0604020104020204" pitchFamily="34" charset="0"/>
              </a:rPr>
              <a:t>1</a:t>
            </a:r>
            <a:r>
              <a:rPr lang="en-US" sz="2400" baseline="30000" dirty="0" smtClean="0">
                <a:latin typeface="Abadi" panose="020B0604020104020204" pitchFamily="34" charset="0"/>
              </a:rPr>
              <a:t>st</a:t>
            </a:r>
            <a:r>
              <a:rPr lang="en-US" sz="2400" dirty="0" smtClean="0">
                <a:latin typeface="Abadi" panose="020B0604020104020204" pitchFamily="34" charset="0"/>
              </a:rPr>
              <a:t> August 2018</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921419" y="3429000"/>
            <a:ext cx="9867900" cy="23050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90871"/>
            <a:ext cx="10077060" cy="1081205"/>
          </a:xfrm>
          <a:prstGeom prst="rect">
            <a:avLst/>
          </a:prstGeom>
        </p:spPr>
        <p:txBody>
          <a:bodyPr lIns="91440" tIns="45720" rIns="91440" bIns="45720" anchor="t">
            <a:normAutofit/>
          </a:bodyPr>
          <a:lstStyle/>
          <a:p>
            <a:pPr>
              <a:spcBef>
                <a:spcPts val="1400"/>
              </a:spcBef>
            </a:pPr>
            <a:r>
              <a:rPr lang="en-US" sz="2400" dirty="0" smtClean="0">
                <a:latin typeface="Abadi" panose="020B0604020104020204" pitchFamily="34" charset="0"/>
              </a:rPr>
              <a:t>SQL query to filter ship landing between 4000 and 6000 is mentioned below.</a:t>
            </a:r>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979170" y="3732797"/>
            <a:ext cx="9867900" cy="28575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4914"/>
            <a:ext cx="10216028" cy="525539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solidFill>
                  <a:schemeClr val="accent3">
                    <a:lumMod val="25000"/>
                  </a:schemeClr>
                </a:solidFill>
                <a:latin typeface="Abadi" panose="020B0604020104020204" pitchFamily="34" charset="0"/>
              </a:rPr>
              <a:t>Summary of </a:t>
            </a:r>
            <a:r>
              <a:rPr lang="en-US" sz="2000" b="1" dirty="0" smtClean="0">
                <a:solidFill>
                  <a:schemeClr val="accent3">
                    <a:lumMod val="25000"/>
                  </a:schemeClr>
                </a:solidFill>
                <a:latin typeface="Abadi" panose="020B0604020104020204" pitchFamily="34" charset="0"/>
              </a:rPr>
              <a:t>methodologies</a:t>
            </a: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Data Collection using API</a:t>
            </a: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Data Collection using Web Scraping</a:t>
            </a: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Exploratory Data Analysis (EDA) using SQL</a:t>
            </a: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Exploratory </a:t>
            </a:r>
            <a:r>
              <a:rPr lang="en-US" sz="1200" dirty="0">
                <a:solidFill>
                  <a:schemeClr val="accent3">
                    <a:lumMod val="25000"/>
                  </a:schemeClr>
                </a:solidFill>
                <a:latin typeface="Abadi" panose="020B0604020104020204" pitchFamily="34" charset="0"/>
              </a:rPr>
              <a:t>Data Analysis (EDA) </a:t>
            </a:r>
            <a:r>
              <a:rPr lang="en-US" sz="1200" dirty="0" smtClean="0">
                <a:solidFill>
                  <a:schemeClr val="accent3">
                    <a:lumMod val="25000"/>
                  </a:schemeClr>
                </a:solidFill>
                <a:latin typeface="Abadi" panose="020B0604020104020204" pitchFamily="34" charset="0"/>
              </a:rPr>
              <a:t>with Visualization using Pandas and Matplotlib</a:t>
            </a: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Interactive Visual Analytics and Dashboard</a:t>
            </a: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Predictive Analysis</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2000" b="1" dirty="0">
                <a:solidFill>
                  <a:schemeClr val="accent3">
                    <a:lumMod val="25000"/>
                  </a:schemeClr>
                </a:solidFill>
                <a:latin typeface="Abadi" panose="020B0604020104020204" pitchFamily="34" charset="0"/>
              </a:rPr>
              <a:t>Summary of all </a:t>
            </a:r>
            <a:r>
              <a:rPr lang="en-US" sz="2000" b="1" dirty="0" smtClean="0">
                <a:solidFill>
                  <a:schemeClr val="accent3">
                    <a:lumMod val="25000"/>
                  </a:schemeClr>
                </a:solidFill>
                <a:latin typeface="Abadi" panose="020B0604020104020204" pitchFamily="34" charset="0"/>
              </a:rPr>
              <a:t>results</a:t>
            </a: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EDA </a:t>
            </a:r>
            <a:r>
              <a:rPr lang="en-US" sz="1200" dirty="0">
                <a:solidFill>
                  <a:schemeClr val="accent3">
                    <a:lumMod val="25000"/>
                  </a:schemeClr>
                </a:solidFill>
                <a:latin typeface="Abadi" panose="020B0604020104020204" pitchFamily="34" charset="0"/>
              </a:rPr>
              <a:t>with visualization </a:t>
            </a:r>
            <a:r>
              <a:rPr lang="en-US" sz="1200" dirty="0" smtClean="0">
                <a:solidFill>
                  <a:schemeClr val="accent3">
                    <a:lumMod val="25000"/>
                  </a:schemeClr>
                </a:solidFill>
                <a:latin typeface="Abadi" panose="020B0604020104020204" pitchFamily="34" charset="0"/>
              </a:rPr>
              <a:t>results</a:t>
            </a:r>
            <a:endParaRPr lang="en-US" sz="12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EDA </a:t>
            </a:r>
            <a:r>
              <a:rPr lang="en-US" sz="1200" dirty="0">
                <a:solidFill>
                  <a:schemeClr val="accent3">
                    <a:lumMod val="25000"/>
                  </a:schemeClr>
                </a:solidFill>
                <a:latin typeface="Abadi" panose="020B0604020104020204" pitchFamily="34" charset="0"/>
              </a:rPr>
              <a:t>with SQL </a:t>
            </a:r>
            <a:r>
              <a:rPr lang="en-US" sz="1200" dirty="0" smtClean="0">
                <a:solidFill>
                  <a:schemeClr val="accent3">
                    <a:lumMod val="25000"/>
                  </a:schemeClr>
                </a:solidFill>
                <a:latin typeface="Abadi" panose="020B0604020104020204" pitchFamily="34" charset="0"/>
              </a:rPr>
              <a:t>results</a:t>
            </a:r>
            <a:endParaRPr lang="en-US" sz="12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Interactive </a:t>
            </a:r>
            <a:r>
              <a:rPr lang="en-US" sz="1200" dirty="0">
                <a:solidFill>
                  <a:schemeClr val="accent3">
                    <a:lumMod val="25000"/>
                  </a:schemeClr>
                </a:solidFill>
                <a:latin typeface="Abadi" panose="020B0604020104020204" pitchFamily="34" charset="0"/>
              </a:rPr>
              <a:t>map with Folium </a:t>
            </a:r>
            <a:r>
              <a:rPr lang="en-US" sz="1200" dirty="0" smtClean="0">
                <a:solidFill>
                  <a:schemeClr val="accent3">
                    <a:lumMod val="25000"/>
                  </a:schemeClr>
                </a:solidFill>
                <a:latin typeface="Abadi" panose="020B0604020104020204" pitchFamily="34" charset="0"/>
              </a:rPr>
              <a:t>results</a:t>
            </a:r>
            <a:endParaRPr lang="en-US" sz="12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Plotly </a:t>
            </a:r>
            <a:r>
              <a:rPr lang="en-US" sz="1200" dirty="0">
                <a:solidFill>
                  <a:schemeClr val="accent3">
                    <a:lumMod val="25000"/>
                  </a:schemeClr>
                </a:solidFill>
                <a:latin typeface="Abadi" panose="020B0604020104020204" pitchFamily="34" charset="0"/>
              </a:rPr>
              <a:t>Dash dashboard </a:t>
            </a:r>
            <a:r>
              <a:rPr lang="en-US" sz="1200" dirty="0" smtClean="0">
                <a:solidFill>
                  <a:schemeClr val="accent3">
                    <a:lumMod val="25000"/>
                  </a:schemeClr>
                </a:solidFill>
                <a:latin typeface="Abadi" panose="020B0604020104020204" pitchFamily="34" charset="0"/>
              </a:rPr>
              <a:t>results</a:t>
            </a:r>
            <a:endParaRPr lang="en-US" sz="12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
            </a:pPr>
            <a:r>
              <a:rPr lang="en-US" sz="1200" dirty="0" smtClean="0">
                <a:solidFill>
                  <a:schemeClr val="accent3">
                    <a:lumMod val="25000"/>
                  </a:schemeClr>
                </a:solidFill>
                <a:latin typeface="Abadi" panose="020B0604020104020204" pitchFamily="34" charset="0"/>
              </a:rPr>
              <a:t>Predictive </a:t>
            </a:r>
            <a:r>
              <a:rPr lang="en-US" sz="1200" dirty="0">
                <a:solidFill>
                  <a:schemeClr val="accent3">
                    <a:lumMod val="25000"/>
                  </a:schemeClr>
                </a:solidFill>
                <a:latin typeface="Abadi" panose="020B0604020104020204" pitchFamily="34" charset="0"/>
              </a:rPr>
              <a:t>analysis (classification) </a:t>
            </a:r>
            <a:r>
              <a:rPr lang="en-US" sz="1200" dirty="0" smtClean="0">
                <a:solidFill>
                  <a:schemeClr val="accent3">
                    <a:lumMod val="25000"/>
                  </a:schemeClr>
                </a:solidFill>
                <a:latin typeface="Abadi" panose="020B0604020104020204" pitchFamily="34" charset="0"/>
              </a:rPr>
              <a:t>results</a:t>
            </a: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05836" cy="1119706"/>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Total count of Successful and Failure Mission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988896" y="3429000"/>
            <a:ext cx="9886950" cy="19621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3931"/>
            <a:ext cx="4254376" cy="4351338"/>
          </a:xfrm>
          <a:prstGeom prst="rect">
            <a:avLst/>
          </a:prstGeom>
        </p:spPr>
        <p:txBody>
          <a:bodyPr>
            <a:normAutofit/>
          </a:bodyPr>
          <a:lstStyle/>
          <a:p>
            <a:pPr>
              <a:spcBef>
                <a:spcPts val="1400"/>
              </a:spcBef>
            </a:pPr>
            <a:r>
              <a:rPr lang="en-US" sz="2400" dirty="0" smtClean="0">
                <a:latin typeface="Abadi" panose="020B0604020104020204" pitchFamily="34" charset="0"/>
              </a:rPr>
              <a:t>List of Booster Carrying Maximum Payload</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5650029" y="1357481"/>
            <a:ext cx="6382951" cy="393016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5368"/>
            <a:ext cx="9745589" cy="1446964"/>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SQL query containing </a:t>
            </a:r>
            <a:r>
              <a:rPr lang="en-US" sz="2200" dirty="0" err="1" smtClean="0">
                <a:solidFill>
                  <a:schemeClr val="accent3">
                    <a:lumMod val="25000"/>
                  </a:schemeClr>
                </a:solidFill>
                <a:latin typeface="Abadi"/>
              </a:rPr>
              <a:t>substr</a:t>
            </a:r>
            <a:r>
              <a:rPr lang="en-US" sz="2200" dirty="0" smtClean="0">
                <a:solidFill>
                  <a:schemeClr val="accent3">
                    <a:lumMod val="25000"/>
                  </a:schemeClr>
                </a:solidFill>
                <a:latin typeface="Abadi"/>
              </a:rPr>
              <a:t>() is used to query SPACEXTBL</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628649" y="3272589"/>
            <a:ext cx="9886950" cy="33242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6413"/>
            <a:ext cx="4196626" cy="4351338"/>
          </a:xfrm>
          <a:prstGeom prst="rect">
            <a:avLst/>
          </a:prstGeom>
        </p:spPr>
        <p:txBody>
          <a:bodyPr lIns="91440" tIns="45720" rIns="91440" bIns="45720" anchor="t"/>
          <a:lstStyle/>
          <a:p>
            <a:pPr>
              <a:spcBef>
                <a:spcPts val="1400"/>
              </a:spcBef>
            </a:pPr>
            <a:r>
              <a:rPr lang="en-US" sz="2000" dirty="0" smtClean="0">
                <a:latin typeface="Abadi" panose="020B0604020104020204" pitchFamily="34" charset="0"/>
              </a:rPr>
              <a:t>Landing Outcome is mentioned between the given period.</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5045393" y="1509963"/>
            <a:ext cx="6965204" cy="341817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504634" cy="4351338"/>
          </a:xfrm>
          <a:prstGeom prst="rect">
            <a:avLst/>
          </a:prstGeom>
        </p:spPr>
        <p:txBody>
          <a:bodyPr lIns="91440" tIns="45720" rIns="91440" bIns="45720" anchor="t">
            <a:normAutofit/>
          </a:bodyPr>
          <a:lstStyle/>
          <a:p>
            <a:pPr>
              <a:lnSpc>
                <a:spcPct val="100000"/>
              </a:lnSpc>
              <a:spcBef>
                <a:spcPts val="1400"/>
              </a:spcBef>
            </a:pPr>
            <a:r>
              <a:rPr lang="en-US" sz="2200" dirty="0" err="1" smtClean="0">
                <a:solidFill>
                  <a:schemeClr val="accent3">
                    <a:lumMod val="25000"/>
                  </a:schemeClr>
                </a:solidFill>
                <a:latin typeface="Abadi"/>
              </a:rPr>
              <a:t>SpaceX</a:t>
            </a:r>
            <a:r>
              <a:rPr lang="en-US" sz="2200" dirty="0" smtClean="0">
                <a:solidFill>
                  <a:schemeClr val="accent3">
                    <a:lumMod val="25000"/>
                  </a:schemeClr>
                </a:solidFill>
                <a:latin typeface="Abadi"/>
              </a:rPr>
              <a:t> launching site on extreme ends of the USA, Florida and California. </a:t>
            </a: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5647503" y="1494372"/>
            <a:ext cx="6134538" cy="42615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667236"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Launch sites, green shows successful launches whereas red shows failure.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Labeling using markers</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4964344" y="1514324"/>
            <a:ext cx="6493628" cy="375069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81388"/>
            <a:ext cx="4013746" cy="452412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A legend for elaboration of maps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Symbolic Representation</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5101389" y="1481388"/>
            <a:ext cx="6884856" cy="45241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showing success rates by sites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073DE17-0FF5-4595-A4F2-B52421CEC018}"/>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66786"/>
            <a:ext cx="9686844" cy="53516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and </a:t>
            </a:r>
            <a:r>
              <a:rPr lang="en-US" sz="2200" b="1" dirty="0" smtClean="0">
                <a:solidFill>
                  <a:schemeClr val="accent3">
                    <a:lumMod val="25000"/>
                  </a:schemeClr>
                </a:solidFill>
                <a:latin typeface="Abadi" panose="020B0604020104020204" pitchFamily="34" charset="0"/>
              </a:rPr>
              <a:t>context</a:t>
            </a:r>
            <a:endParaRPr lang="en-US" sz="2200" b="1" dirty="0" smtClean="0">
              <a:solidFill>
                <a:schemeClr val="accent3">
                  <a:lumMod val="25000"/>
                </a:schemeClr>
              </a:solidFill>
              <a:latin typeface="Abadi" panose="020B0604020104020204" pitchFamily="34" charset="0"/>
            </a:endParaRPr>
          </a:p>
          <a:p>
            <a:pPr marL="0" indent="0">
              <a:spcBef>
                <a:spcPts val="1400"/>
              </a:spcBef>
              <a:buNone/>
            </a:pP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a space transportation company, designs, manufactures and launches rocket into the space. Its ability to reuse the first stage has enabled it to launch rockets at a very low cost compared to other space agencies. Its Falcon 9 rocket which costed just 62 million dollars</a:t>
            </a:r>
          </a:p>
          <a:p>
            <a:pPr marL="0" indent="0">
              <a:spcBef>
                <a:spcPts val="1400"/>
              </a:spcBef>
              <a:buNone/>
            </a:pPr>
            <a:endParaRPr lang="en-US" sz="1800" dirty="0" smtClean="0">
              <a:solidFill>
                <a:schemeClr val="accent3">
                  <a:lumMod val="25000"/>
                </a:schemeClr>
              </a:solidFill>
              <a:latin typeface="Abadi" panose="020B0604020104020204" pitchFamily="34" charset="0"/>
            </a:endParaRPr>
          </a:p>
          <a:p>
            <a:pPr marL="0" indent="0">
              <a:spcBef>
                <a:spcPts val="1400"/>
              </a:spcBef>
              <a:buNone/>
            </a:pPr>
            <a:r>
              <a:rPr lang="en-US" sz="2200" b="1" dirty="0" smtClean="0">
                <a:solidFill>
                  <a:schemeClr val="accent3">
                    <a:lumMod val="25000"/>
                  </a:schemeClr>
                </a:solidFill>
                <a:latin typeface="Abadi" panose="020B0604020104020204" pitchFamily="34" charset="0"/>
              </a:rPr>
              <a:t>Problems </a:t>
            </a:r>
            <a:r>
              <a:rPr lang="en-US" sz="2200" b="1" dirty="0">
                <a:solidFill>
                  <a:schemeClr val="accent3">
                    <a:lumMod val="25000"/>
                  </a:schemeClr>
                </a:solidFill>
                <a:latin typeface="Abadi" panose="020B0604020104020204" pitchFamily="34" charset="0"/>
              </a:rPr>
              <a:t>you want to find </a:t>
            </a:r>
            <a:r>
              <a:rPr lang="en-US" sz="2200" b="1" dirty="0" smtClean="0">
                <a:solidFill>
                  <a:schemeClr val="accent3">
                    <a:lumMod val="25000"/>
                  </a:schemeClr>
                </a:solidFill>
                <a:latin typeface="Abadi" panose="020B0604020104020204" pitchFamily="34" charset="0"/>
              </a:rPr>
              <a:t>answers</a:t>
            </a:r>
          </a:p>
          <a:p>
            <a:pPr>
              <a:spcBef>
                <a:spcPts val="1400"/>
              </a:spcBef>
            </a:pPr>
            <a:r>
              <a:rPr lang="en-US" sz="1800" dirty="0" smtClean="0">
                <a:solidFill>
                  <a:schemeClr val="accent3">
                    <a:lumMod val="25000"/>
                  </a:schemeClr>
                </a:solidFill>
                <a:latin typeface="Abadi" panose="020B0604020104020204" pitchFamily="34" charset="0"/>
              </a:rPr>
              <a:t>Parameters to check successful rocket landing</a:t>
            </a:r>
            <a:endParaRPr lang="en-US" sz="1800" dirty="0">
              <a:solidFill>
                <a:schemeClr val="accent3">
                  <a:lumMod val="25000"/>
                </a:schemeClr>
              </a:solidFill>
              <a:latin typeface="Abadi" panose="020B0604020104020204" pitchFamily="34" charset="0"/>
            </a:endParaRPr>
          </a:p>
          <a:p>
            <a:pPr>
              <a:spcBef>
                <a:spcPts val="1400"/>
              </a:spcBef>
            </a:pPr>
            <a:r>
              <a:rPr lang="en-US" sz="1800" dirty="0" smtClean="0">
                <a:solidFill>
                  <a:schemeClr val="accent3">
                    <a:lumMod val="25000"/>
                  </a:schemeClr>
                </a:solidFill>
                <a:latin typeface="Abadi" panose="020B0604020104020204" pitchFamily="34" charset="0"/>
              </a:rPr>
              <a:t>Success rate of such landing</a:t>
            </a:r>
            <a:endParaRPr lang="en-US" sz="1800" dirty="0">
              <a:solidFill>
                <a:schemeClr val="accent3">
                  <a:lumMod val="25000"/>
                </a:schemeClr>
              </a:solidFill>
              <a:latin typeface="Abadi" panose="020B0604020104020204" pitchFamily="34" charset="0"/>
            </a:endParaRPr>
          </a:p>
          <a:p>
            <a:pPr>
              <a:spcBef>
                <a:spcPts val="1400"/>
              </a:spcBef>
            </a:pPr>
            <a:r>
              <a:rPr lang="en-US" sz="1800" dirty="0" smtClean="0">
                <a:solidFill>
                  <a:schemeClr val="accent3">
                    <a:lumMod val="25000"/>
                  </a:schemeClr>
                </a:solidFill>
                <a:latin typeface="Abadi" panose="020B0604020104020204" pitchFamily="34" charset="0"/>
              </a:rPr>
              <a:t>To determine operating procedures for successful landing</a:t>
            </a:r>
            <a:endParaRPr lang="en-US" sz="1800" dirty="0" smtClean="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showing success and failure rates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C2AB105-08B3-4384-941B-B102B9F85DF4}"/>
              </a:ext>
            </a:extLst>
          </p:cNvPr>
          <p:cNvPicPr>
            <a:picLocks noChangeAspect="1"/>
          </p:cNvPicPr>
          <p:nvPr/>
        </p:nvPicPr>
        <p:blipFill>
          <a:blip r:embed="rId3"/>
          <a:stretch>
            <a:fillRect/>
          </a:stretch>
        </p:blipFill>
        <p:spPr>
          <a:xfrm>
            <a:off x="2132419" y="157537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Weighted Payloads</a:t>
            </a:r>
            <a:endParaRPr lang="en-US" dirty="0">
              <a:solidFill>
                <a:srgbClr val="0B49CB"/>
              </a:solidFill>
              <a:latin typeface="Abadi"/>
            </a:endParaRP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ChangeAspect="1"/>
          </p:cNvPicPr>
          <p:nvPr/>
        </p:nvPicPr>
        <p:blipFill>
          <a:blip r:embed="rId3"/>
          <a:stretch>
            <a:fillRect/>
          </a:stretch>
        </p:blipFill>
        <p:spPr>
          <a:xfrm>
            <a:off x="719542" y="1748605"/>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Bef>
                <a:spcPts val="1400"/>
              </a:spcBef>
            </a:pPr>
            <a:r>
              <a:rPr lang="en-US" dirty="0" smtClean="0">
                <a:latin typeface="Abadi" panose="020B0604020104020204" pitchFamily="34" charset="0"/>
              </a:rPr>
              <a:t>Decision tree </a:t>
            </a:r>
            <a:r>
              <a:rPr lang="en-US" dirty="0">
                <a:latin typeface="Abadi" panose="020B0604020104020204" pitchFamily="34" charset="0"/>
              </a:rPr>
              <a:t>classifier is the model with the highest classification accuracy</a:t>
            </a:r>
            <a:endParaRPr lang="en-US" dirty="0">
              <a:latin typeface="Abadi" panose="020B0604020104020204" pitchFamily="34" charset="0"/>
            </a:endParaRPr>
          </a:p>
        </p:txBody>
      </p:sp>
      <p:pic>
        <p:nvPicPr>
          <p:cNvPr id="6" name="Picture 5">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513587" y="1573562"/>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081122"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Confusion </a:t>
            </a:r>
            <a:r>
              <a:rPr lang="en-US" sz="2200" dirty="0">
                <a:solidFill>
                  <a:schemeClr val="accent3">
                    <a:lumMod val="25000"/>
                  </a:schemeClr>
                </a:solidFill>
                <a:latin typeface="Abadi" panose="020B0604020104020204" pitchFamily="34" charset="0"/>
              </a:rPr>
              <a:t>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799511" y="1425792"/>
            <a:ext cx="5658461" cy="459978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dirty="0"/>
              <a:t>low weighted payloads (which define as 4000kg and below) performed </a:t>
            </a:r>
            <a:r>
              <a:rPr lang="en-US" dirty="0" smtClean="0"/>
              <a:t>better than </a:t>
            </a:r>
            <a:r>
              <a:rPr lang="en-US" dirty="0"/>
              <a:t>the heavy weighted payloads.</a:t>
            </a:r>
            <a:r>
              <a:rPr lang="en-US" sz="2400" dirty="0"/>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dirty="0"/>
              <a:t>SSO orbit have the most success rate; 100% and more than 1 occurrence</a:t>
            </a:r>
            <a:r>
              <a:rPr lang="en-US" sz="2400" dirty="0"/>
              <a:t> </a:t>
            </a:r>
            <a:endParaRPr lang="en-US" sz="2400" dirty="0" smtClean="0"/>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72373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REST API and web scrapping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using one-hot encoding for categorical </a:t>
            </a:r>
            <a:r>
              <a:rPr lang="en-US" sz="7600" dirty="0" smtClean="0">
                <a:solidFill>
                  <a:schemeClr val="bg2">
                    <a:lumMod val="50000"/>
                  </a:schemeClr>
                </a:solidFill>
                <a:latin typeface="Abadi"/>
              </a:rPr>
              <a:t>features.</a:t>
            </a:r>
          </a:p>
          <a:p>
            <a:pPr>
              <a:lnSpc>
                <a:spcPct val="120000"/>
              </a:lnSpc>
              <a:spcBef>
                <a:spcPts val="1400"/>
              </a:spcBef>
            </a:pPr>
            <a:r>
              <a:rPr lang="en-US" sz="8800" dirty="0" smtClean="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Logistic Regression, SVM, Decision Tree </a:t>
            </a:r>
            <a:r>
              <a:rPr lang="en-US" sz="7600" dirty="0" smtClean="0">
                <a:solidFill>
                  <a:schemeClr val="bg2">
                    <a:lumMod val="50000"/>
                  </a:schemeClr>
                </a:solidFill>
                <a:latin typeface="Abadi"/>
              </a:rPr>
              <a:t>etc. were used</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900" dirty="0" smtClean="0">
                <a:solidFill>
                  <a:schemeClr val="accent3">
                    <a:lumMod val="25000"/>
                  </a:schemeClr>
                </a:solidFill>
                <a:latin typeface="Abadi" panose="020B0604020104020204" pitchFamily="34" charset="0"/>
              </a:rPr>
              <a:t>Data was collected using </a:t>
            </a:r>
            <a:r>
              <a:rPr lang="en-US" sz="1900" dirty="0" err="1" smtClean="0">
                <a:solidFill>
                  <a:schemeClr val="accent3">
                    <a:lumMod val="25000"/>
                  </a:schemeClr>
                </a:solidFill>
                <a:latin typeface="Abadi" panose="020B0604020104020204" pitchFamily="34" charset="0"/>
              </a:rPr>
              <a:t>SpaceX</a:t>
            </a:r>
            <a:r>
              <a:rPr lang="en-US" sz="1900" dirty="0" smtClean="0">
                <a:solidFill>
                  <a:schemeClr val="accent3">
                    <a:lumMod val="25000"/>
                  </a:schemeClr>
                </a:solidFill>
                <a:latin typeface="Abadi" panose="020B0604020104020204" pitchFamily="34" charset="0"/>
              </a:rPr>
              <a:t> API.</a:t>
            </a:r>
          </a:p>
          <a:p>
            <a:pPr>
              <a:lnSpc>
                <a:spcPct val="100000"/>
              </a:lnSpc>
              <a:spcBef>
                <a:spcPts val="1400"/>
              </a:spcBef>
            </a:pPr>
            <a:r>
              <a:rPr lang="en-US" sz="1900" dirty="0" smtClean="0">
                <a:solidFill>
                  <a:schemeClr val="accent3">
                    <a:lumMod val="25000"/>
                  </a:schemeClr>
                </a:solidFill>
                <a:latin typeface="Abadi" panose="020B0604020104020204" pitchFamily="34" charset="0"/>
              </a:rPr>
              <a:t>Content was decoded using .</a:t>
            </a:r>
            <a:r>
              <a:rPr lang="en-US" sz="1900" dirty="0" err="1" smtClean="0">
                <a:solidFill>
                  <a:schemeClr val="accent3">
                    <a:lumMod val="25000"/>
                  </a:schemeClr>
                </a:solidFill>
                <a:latin typeface="Abadi" panose="020B0604020104020204" pitchFamily="34" charset="0"/>
              </a:rPr>
              <a:t>json</a:t>
            </a:r>
            <a:r>
              <a:rPr lang="en-US" sz="1900" dirty="0" smtClean="0">
                <a:solidFill>
                  <a:schemeClr val="accent3">
                    <a:lumMod val="25000"/>
                  </a:schemeClr>
                </a:solidFill>
                <a:latin typeface="Abadi" panose="020B0604020104020204" pitchFamily="34" charset="0"/>
              </a:rPr>
              <a:t>() function and further normalization was done using .</a:t>
            </a:r>
            <a:r>
              <a:rPr lang="en-US" sz="1900" dirty="0" err="1" smtClean="0">
                <a:solidFill>
                  <a:schemeClr val="accent3">
                    <a:lumMod val="25000"/>
                  </a:schemeClr>
                </a:solidFill>
                <a:latin typeface="Abadi" panose="020B0604020104020204" pitchFamily="34" charset="0"/>
              </a:rPr>
              <a:t>json_normalize</a:t>
            </a:r>
            <a:r>
              <a:rPr lang="en-US" sz="1900" dirty="0" smtClean="0">
                <a:solidFill>
                  <a:schemeClr val="accent3">
                    <a:lumMod val="25000"/>
                  </a:schemeClr>
                </a:solidFill>
                <a:latin typeface="Abadi" panose="020B0604020104020204" pitchFamily="34" charset="0"/>
              </a:rPr>
              <a:t>() to turn it into pandas </a:t>
            </a:r>
            <a:r>
              <a:rPr lang="en-US" sz="1900" dirty="0" err="1" smtClean="0">
                <a:solidFill>
                  <a:schemeClr val="accent3">
                    <a:lumMod val="25000"/>
                  </a:schemeClr>
                </a:solidFill>
                <a:latin typeface="Abadi" panose="020B0604020104020204" pitchFamily="34" charset="0"/>
              </a:rPr>
              <a:t>dataframe</a:t>
            </a:r>
            <a:r>
              <a:rPr lang="en-US" sz="1900" dirty="0" smtClean="0">
                <a:solidFill>
                  <a:schemeClr val="accent3">
                    <a:lumMod val="25000"/>
                  </a:schemeClr>
                </a:solidFill>
                <a:latin typeface="Abadi" panose="020B0604020104020204" pitchFamily="34" charset="0"/>
              </a:rPr>
              <a:t>.</a:t>
            </a:r>
          </a:p>
          <a:p>
            <a:pPr>
              <a:lnSpc>
                <a:spcPct val="100000"/>
              </a:lnSpc>
              <a:spcBef>
                <a:spcPts val="1400"/>
              </a:spcBef>
            </a:pPr>
            <a:r>
              <a:rPr lang="en-US" sz="1900" dirty="0" smtClean="0">
                <a:solidFill>
                  <a:schemeClr val="accent3">
                    <a:lumMod val="25000"/>
                  </a:schemeClr>
                </a:solidFill>
                <a:latin typeface="Abadi" panose="020B0604020104020204" pitchFamily="34" charset="0"/>
              </a:rPr>
              <a:t>Data Cleaning was done to target empty data cells</a:t>
            </a:r>
          </a:p>
          <a:p>
            <a:pPr>
              <a:lnSpc>
                <a:spcPct val="100000"/>
              </a:lnSpc>
              <a:spcBef>
                <a:spcPts val="1400"/>
              </a:spcBef>
            </a:pPr>
            <a:r>
              <a:rPr lang="en-US" sz="1900" dirty="0" err="1" smtClean="0">
                <a:solidFill>
                  <a:schemeClr val="accent3">
                    <a:lumMod val="25000"/>
                  </a:schemeClr>
                </a:solidFill>
                <a:latin typeface="Abadi" panose="020B0604020104020204" pitchFamily="34" charset="0"/>
              </a:rPr>
              <a:t>BeautifulSoup</a:t>
            </a:r>
            <a:r>
              <a:rPr lang="en-US" sz="1900" dirty="0" smtClean="0">
                <a:solidFill>
                  <a:schemeClr val="accent3">
                    <a:lumMod val="25000"/>
                  </a:schemeClr>
                </a:solidFill>
                <a:latin typeface="Abadi" panose="020B0604020104020204" pitchFamily="34" charset="0"/>
              </a:rPr>
              <a:t> was used for Web Scraping for Falcon 9 launch records. </a:t>
            </a:r>
          </a:p>
          <a:p>
            <a:pPr>
              <a:lnSpc>
                <a:spcPct val="100000"/>
              </a:lnSpc>
              <a:spcBef>
                <a:spcPts val="1400"/>
              </a:spcBef>
            </a:pPr>
            <a:r>
              <a:rPr lang="en-US" sz="1900" dirty="0" smtClean="0">
                <a:solidFill>
                  <a:schemeClr val="accent3">
                    <a:lumMod val="25000"/>
                  </a:schemeClr>
                </a:solidFill>
                <a:latin typeface="Abadi" panose="020B0604020104020204" pitchFamily="34" charset="0"/>
              </a:rPr>
              <a:t>Records were extracted as HTML tables using parser and then converted into pandas data frame.</a:t>
            </a:r>
            <a:endParaRPr lang="en-US" sz="19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549669"/>
            <a:ext cx="4299902" cy="4476482"/>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to collect data, clean the requested data and did some basic data wrangling and formatting.</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https://github.com/azharalam94/IBM-Applied-Data-Science-Capstone-Project/blob/b179de166ad84e42e72699bf89a1ce1546b9d3b3/Data%20Collection%20API.ipynb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4"/>
          <a:stretch>
            <a:fillRect/>
          </a:stretch>
        </p:blipFill>
        <p:spPr>
          <a:xfrm>
            <a:off x="5320958" y="1549668"/>
            <a:ext cx="6600757" cy="3163738"/>
          </a:xfrm>
          <a:prstGeom prst="rect">
            <a:avLst/>
          </a:prstGeom>
        </p:spPr>
      </p:pic>
      <p:pic>
        <p:nvPicPr>
          <p:cNvPr id="7" name="Picture 6"/>
          <p:cNvPicPr>
            <a:picLocks noChangeAspect="1"/>
          </p:cNvPicPr>
          <p:nvPr/>
        </p:nvPicPr>
        <p:blipFill>
          <a:blip r:embed="rId5"/>
          <a:stretch>
            <a:fillRect/>
          </a:stretch>
        </p:blipFill>
        <p:spPr>
          <a:xfrm>
            <a:off x="5320958" y="4683608"/>
            <a:ext cx="6600757" cy="1342542"/>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835988" cy="4541135"/>
          </a:xfrm>
          <a:prstGeom prst="rect">
            <a:avLst/>
          </a:prstGeom>
        </p:spPr>
        <p:txBody>
          <a:bodyPr lIns="91440" tIns="45720" rIns="91440" bIns="45720" anchor="t">
            <a:noAutofit/>
          </a:bodyPr>
          <a:lstStyle/>
          <a:p>
            <a:pPr>
              <a:lnSpc>
                <a:spcPct val="100000"/>
              </a:lnSpc>
              <a:spcBef>
                <a:spcPts val="1400"/>
              </a:spcBef>
            </a:pPr>
            <a:r>
              <a:rPr lang="en-US" sz="2000" dirty="0" smtClean="0">
                <a:solidFill>
                  <a:schemeClr val="accent3">
                    <a:lumMod val="25000"/>
                  </a:schemeClr>
                </a:solidFill>
                <a:latin typeface="Abadi"/>
              </a:rPr>
              <a:t>Web Scraping was done using Beautiful object.</a:t>
            </a:r>
            <a:endParaRPr lang="en-US" sz="2000" dirty="0">
              <a:solidFill>
                <a:schemeClr val="accent3">
                  <a:lumMod val="25000"/>
                </a:schemeClr>
              </a:solidFill>
              <a:latin typeface="Abadi"/>
            </a:endParaRPr>
          </a:p>
          <a:p>
            <a:pPr>
              <a:lnSpc>
                <a:spcPct val="100000"/>
              </a:lnSpc>
              <a:spcBef>
                <a:spcPts val="1400"/>
              </a:spcBef>
            </a:pPr>
            <a:r>
              <a:rPr lang="en-US" sz="2000" dirty="0" smtClean="0">
                <a:solidFill>
                  <a:schemeClr val="accent3">
                    <a:lumMod val="25000"/>
                  </a:schemeClr>
                </a:solidFill>
                <a:latin typeface="Abadi"/>
              </a:rPr>
              <a:t>Table was parsed using html parser.</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hlinkClick r:id="rId3"/>
              </a:rPr>
              <a:t>https://github.com/azharalam94/IBM-Applied-Data-Science-Capstone-Project/blob/766e1cfb0b7f94daa0c093e2ee1d9233c3dd5281/Data%20Collection%20Web%20Scraping.ipynb</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4"/>
          <a:stretch>
            <a:fillRect/>
          </a:stretch>
        </p:blipFill>
        <p:spPr>
          <a:xfrm>
            <a:off x="4758399" y="1809190"/>
            <a:ext cx="7247108" cy="3917842"/>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schemas.microsoft.com/office/2006/documentManagement/types"/>
    <ds:schemaRef ds:uri="http://purl.org/dc/elements/1.1/"/>
    <ds:schemaRef ds:uri="155be751-a274-42e8-93fb-f39d3b9bccc8"/>
    <ds:schemaRef ds:uri="http://schemas.microsoft.com/office/2006/metadata/properties"/>
    <ds:schemaRef ds:uri="http://www.w3.org/XML/1998/namespace"/>
    <ds:schemaRef ds:uri="http://schemas.microsoft.com/office/infopath/2007/PartnerControls"/>
    <ds:schemaRef ds:uri="f80a141d-92ca-4d3d-9308-f7e7b1d44ce8"/>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821</TotalTime>
  <Words>1212</Words>
  <Application>Microsoft Office PowerPoint</Application>
  <PresentationFormat>Widescreen</PresentationFormat>
  <Paragraphs>201</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SF Pro</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kamran</cp:lastModifiedBy>
  <cp:revision>227</cp:revision>
  <dcterms:created xsi:type="dcterms:W3CDTF">2021-04-29T18:58:34Z</dcterms:created>
  <dcterms:modified xsi:type="dcterms:W3CDTF">2023-05-20T21:00:10Z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